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handoutMasterIdLst>
    <p:handoutMasterId r:id="rId13"/>
  </p:handoutMasterIdLst>
  <p:sldIdLst>
    <p:sldId id="256" r:id="rId5"/>
    <p:sldId id="257" r:id="rId6"/>
    <p:sldId id="269" r:id="rId7"/>
    <p:sldId id="270" r:id="rId8"/>
    <p:sldId id="271" r:id="rId9"/>
    <p:sldId id="272" r:id="rId10"/>
    <p:sldId id="27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114" d="100"/>
          <a:sy n="114" d="100"/>
        </p:scale>
        <p:origin x="474" y="102"/>
      </p:cViewPr>
      <p:guideLst>
        <p:guide orient="horz" pos="2160"/>
        <p:guide pos="3840"/>
      </p:guideLst>
    </p:cSldViewPr>
  </p:slideViewPr>
  <p:notesTextViewPr>
    <p:cViewPr>
      <p:scale>
        <a:sx n="1" d="1"/>
        <a:sy n="1" d="1"/>
      </p:scale>
      <p:origin x="0" y="0"/>
    </p:cViewPr>
  </p:notesTextViewPr>
  <p:notesViewPr>
    <p:cSldViewPr snapToGrid="0" showGuides="1">
      <p:cViewPr varScale="1">
        <p:scale>
          <a:sx n="58" d="100"/>
          <a:sy n="58" d="100"/>
        </p:scale>
        <p:origin x="197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CEAAF3-9831-450B-8D59-2C09DB96C8FC}" type="datetimeFigureOut">
              <a:rPr lang="en-US"/>
              <a:t>7/31/2023</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834459-7356-44BF-850D-8B30C4FB3B6B}" type="slidenum">
              <a:rPr/>
              <a:t>‹#›</a:t>
            </a:fld>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0CD79-FC16-4410-AB61-17F26E6D3BC8}" type="datetimeFigureOut">
              <a:rPr lang="en-US"/>
              <a:t>7/31/2023</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C37BE-C303-496D-B5CD-85F2937540FC}" type="slidenum">
              <a:rPr/>
              <a:t>‹#›</a:t>
            </a:fld>
            <a:endParaRPr/>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a:t>
            </a:fld>
            <a:endParaRPr lang="en-US"/>
          </a:p>
        </p:txBody>
      </p:sp>
    </p:spTree>
    <p:extLst>
      <p:ext uri="{BB962C8B-B14F-4D97-AF65-F5344CB8AC3E}">
        <p14:creationId xmlns:p14="http://schemas.microsoft.com/office/powerpoint/2010/main" val="240615026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Pictur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
        <p:nvSpPr>
          <p:cNvPr id="2" name="Title 1"/>
          <p:cNvSpPr>
            <a:spLocks noGrp="1"/>
          </p:cNvSpPr>
          <p:nvPr>
            <p:ph type="ctrTitle"/>
          </p:nvPr>
        </p:nvSpPr>
        <p:spPr>
          <a:xfrm>
            <a:off x="1104900" y="2292094"/>
            <a:ext cx="10096500" cy="2219691"/>
          </a:xfrm>
        </p:spPr>
        <p:txBody>
          <a:bodyPr anchor="ctr">
            <a:normAutofit/>
          </a:bodyPr>
          <a:lstStyle>
            <a:lvl1pPr algn="l">
              <a:defRPr sz="4400" cap="all" baseline="0"/>
            </a:lvl1pPr>
          </a:lstStyle>
          <a:p>
            <a:r>
              <a:rPr lang="en-US"/>
              <a:t>Click to edit Master title style</a:t>
            </a:r>
            <a:endParaRPr/>
          </a:p>
        </p:txBody>
      </p:sp>
      <p:sp>
        <p:nvSpPr>
          <p:cNvPr id="3" name="Subtitle 2"/>
          <p:cNvSpPr>
            <a:spLocks noGrp="1"/>
          </p:cNvSpPr>
          <p:nvPr>
            <p:ph type="subTitle" idx="1"/>
          </p:nvPr>
        </p:nvSpPr>
        <p:spPr>
          <a:xfrm>
            <a:off x="1104898" y="4511784"/>
            <a:ext cx="10096501"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Date Placeholder 3"/>
          <p:cNvSpPr>
            <a:spLocks noGrp="1"/>
          </p:cNvSpPr>
          <p:nvPr>
            <p:ph type="dt" sz="half" idx="10"/>
          </p:nvPr>
        </p:nvSpPr>
        <p:spPr/>
        <p:txBody>
          <a:bodyPr/>
          <a:lstStyle>
            <a:lvl1pPr>
              <a:defRPr baseline="0">
                <a:solidFill>
                  <a:schemeClr val="tx1">
                    <a:lumMod val="20000"/>
                    <a:lumOff val="80000"/>
                  </a:schemeClr>
                </a:solidFill>
              </a:defRPr>
            </a:lvl1pPr>
          </a:lstStyle>
          <a:p>
            <a:fld id="{402B9795-92DC-40DC-A1CA-9A4B349D7824}" type="datetimeFigureOut">
              <a:rPr lang="en-US" smtClean="0"/>
              <a:pPr/>
              <a:t>7/31/2023</a:t>
            </a:fld>
            <a:endParaRPr lang="en-US" dirty="0"/>
          </a:p>
        </p:txBody>
      </p:sp>
      <p:sp>
        <p:nvSpPr>
          <p:cNvPr id="5" name="Footer Placeholder 4"/>
          <p:cNvSpPr>
            <a:spLocks noGrp="1"/>
          </p:cNvSpPr>
          <p:nvPr>
            <p:ph type="ftr" sz="quarter" idx="11"/>
          </p:nvPr>
        </p:nvSpPr>
        <p:spPr/>
        <p:txBody>
          <a:bodyPr/>
          <a:lstStyle>
            <a:lvl1pPr>
              <a:defRPr baseline="0">
                <a:solidFill>
                  <a:schemeClr val="tx1">
                    <a:lumMod val="20000"/>
                    <a:lumOff val="80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baseline="0">
                <a:solidFill>
                  <a:schemeClr val="tx1">
                    <a:lumMod val="20000"/>
                    <a:lumOff val="80000"/>
                  </a:schemeClr>
                </a:solidFill>
              </a:defRPr>
            </a:lvl1pPr>
          </a:lstStyle>
          <a:p>
            <a:fld id="{0FF54DE5-C571-48E8-A5BC-B369434E2F44}" type="slidenum">
              <a:rPr lang="en-US" smtClean="0"/>
              <a:pPr/>
              <a:t>‹#›</a:t>
            </a:fld>
            <a:endParaRPr lang="en-US"/>
          </a:p>
        </p:txBody>
      </p:sp>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endParaRPr/>
          </a:p>
        </p:txBody>
      </p:sp>
      <p:sp>
        <p:nvSpPr>
          <p:cNvPr id="4" name="Text Placeholder 3"/>
          <p:cNvSpPr>
            <a:spLocks noGrp="1"/>
          </p:cNvSpPr>
          <p:nvPr>
            <p:ph type="body" sz="half" idx="2"/>
          </p:nvPr>
        </p:nvSpPr>
        <p:spPr>
          <a:xfrm>
            <a:off x="1104900" y="1600200"/>
            <a:ext cx="3396996"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Picture Placeholder 2" descr="An empty placeholder to add an image. Click on the placeholder and select the image that you wish to add."/>
          <p:cNvSpPr>
            <a:spLocks noGrp="1"/>
          </p:cNvSpPr>
          <p:nvPr>
            <p:ph type="pic" idx="1"/>
          </p:nvPr>
        </p:nvSpPr>
        <p:spPr>
          <a:xfrm>
            <a:off x="4654671" y="1600199"/>
            <a:ext cx="6430912" cy="4572001"/>
          </a:xfrm>
        </p:spPr>
        <p:txBody>
          <a:bodyPr tIns="118872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5" name="Date Placeholder 4"/>
          <p:cNvSpPr>
            <a:spLocks noGrp="1"/>
          </p:cNvSpPr>
          <p:nvPr>
            <p:ph type="dt" sz="half" idx="10"/>
          </p:nvPr>
        </p:nvSpPr>
        <p:spPr/>
        <p:txBody>
          <a:bodyPr/>
          <a:lstStyle/>
          <a:p>
            <a:fld id="{402B9795-92DC-40DC-A1CA-9A4B349D7824}" type="datetimeFigureOut">
              <a:rPr lang="en-US"/>
              <a:t>7/31/2023</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7/31/2023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2600" y="365125"/>
            <a:ext cx="1714500" cy="5811838"/>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104900" y="365125"/>
            <a:ext cx="8098896"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7/31/2023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grpSp>
        <p:nvGrpSpPr>
          <p:cNvPr id="7" name="Group 6"/>
          <p:cNvGrpSpPr/>
          <p:nvPr/>
        </p:nvGrpSpPr>
        <p:grpSpPr>
          <a:xfrm rot="5400000">
            <a:off x="6514047" y="3228843"/>
            <a:ext cx="5632704" cy="84403"/>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7/31/2023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lang="en-US"/>
              <a:t>Click to edit Master title style</a:t>
            </a:r>
            <a:endParaRPr/>
          </a:p>
        </p:txBody>
      </p:sp>
      <p:sp>
        <p:nvSpPr>
          <p:cNvPr id="3" name="Subtitle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en-US"/>
              <a:t>Click icon to add picture</a:t>
            </a:r>
            <a:endParaRPr/>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4" name="Group 13"/>
          <p:cNvGrpSpPr/>
          <p:nvPr/>
        </p:nvGrpSpPr>
        <p:grpSpPr>
          <a:xfrm>
            <a:off x="0" y="1143000"/>
            <a:ext cx="12192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grpSp>
        <p:nvGrpSpPr>
          <p:cNvPr id="13" name="Group 12"/>
          <p:cNvGrpSpPr/>
          <p:nvPr/>
        </p:nvGrpSpPr>
        <p:grpSpPr>
          <a:xfrm rot="10800000">
            <a:off x="0" y="5645510"/>
            <a:ext cx="12192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2514600"/>
            <a:ext cx="12192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pic>
        <p:nvPicPr>
          <p:cNvPr id="7" name="Pictur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
        <p:nvSpPr>
          <p:cNvPr id="2" name="Title 1"/>
          <p:cNvSpPr>
            <a:spLocks noGrp="1"/>
          </p:cNvSpPr>
          <p:nvPr>
            <p:ph type="title"/>
          </p:nvPr>
        </p:nvSpPr>
        <p:spPr>
          <a:xfrm>
            <a:off x="1104899" y="2971806"/>
            <a:ext cx="10071099" cy="1684150"/>
          </a:xfrm>
        </p:spPr>
        <p:txBody>
          <a:bodyPr anchor="ctr">
            <a:normAutofit/>
          </a:bodyPr>
          <a:lstStyle>
            <a:lvl1pPr>
              <a:defRPr sz="4400" cap="all"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1104899" y="4655956"/>
            <a:ext cx="10071099" cy="509750"/>
          </a:xfrm>
        </p:spPr>
        <p:txBody>
          <a:bodyPr>
            <a:normAutofit/>
          </a:bodyPr>
          <a:lstStyle>
            <a:lvl1pPr marL="0" indent="0">
              <a:spcBef>
                <a:spcPts val="0"/>
              </a:spcBef>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2B9795-92DC-40DC-A1CA-9A4B349D7824}" type="datetimeFigureOut">
              <a:rPr lang="en-US"/>
              <a:t>7/31/2023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104900" y="1600200"/>
            <a:ext cx="4914900" cy="4571999"/>
          </a:xfrm>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172200" y="1600200"/>
            <a:ext cx="4914900" cy="4571999"/>
          </a:xfrm>
        </p:spPr>
        <p:txBody>
          <a:bodyPr/>
          <a:lstStyle>
            <a:lvl5pPr>
              <a:defRPr/>
            </a:lvl5pPr>
            <a:lvl6pPr>
              <a:defRPr/>
            </a:lvl6pPr>
            <a:lvl7pPr>
              <a:defRPr/>
            </a:lvl7pPr>
            <a:lvl8pPr>
              <a:defRPr/>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7/31/2023</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10490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4900" y="2424112"/>
            <a:ext cx="4919472"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16611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66110" y="2424112"/>
            <a:ext cx="4919472"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402B9795-92DC-40DC-A1CA-9A4B349D7824}" type="datetimeFigureOut">
              <a:rPr lang="en-US"/>
              <a:t>7/31/2023</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402B9795-92DC-40DC-A1CA-9A4B349D7824}" type="datetimeFigureOut">
              <a:rPr lang="en-US"/>
              <a:t>7/31/2023</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B9795-92DC-40DC-A1CA-9A4B349D7824}" type="datetimeFigureOut">
              <a:rPr lang="en-US"/>
              <a:t>7/31/2023</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endParaRPr/>
          </a:p>
        </p:txBody>
      </p:sp>
      <p:sp>
        <p:nvSpPr>
          <p:cNvPr id="4" name="Text Placeholder 3"/>
          <p:cNvSpPr>
            <a:spLocks noGrp="1"/>
          </p:cNvSpPr>
          <p:nvPr>
            <p:ph type="body" sz="half" idx="2"/>
          </p:nvPr>
        </p:nvSpPr>
        <p:spPr>
          <a:xfrm>
            <a:off x="1104900" y="1600200"/>
            <a:ext cx="4384548"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Content Placeholder 2"/>
          <p:cNvSpPr>
            <a:spLocks noGrp="1"/>
          </p:cNvSpPr>
          <p:nvPr>
            <p:ph idx="1"/>
          </p:nvPr>
        </p:nvSpPr>
        <p:spPr>
          <a:xfrm>
            <a:off x="5641848" y="1600199"/>
            <a:ext cx="5445252" cy="4572001"/>
          </a:xfrm>
        </p:spPr>
        <p:txBody>
          <a:bodyPr>
            <a:normAutofit/>
          </a:bodyPr>
          <a:lstStyle>
            <a:lvl1pPr>
              <a:defRPr sz="2000"/>
            </a:lvl1pPr>
            <a:lvl2pPr>
              <a:defRPr sz="16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7/31/2023</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a:defRPr sz="1200" baseline="0">
                <a:solidFill>
                  <a:schemeClr val="tx1">
                    <a:lumMod val="75000"/>
                  </a:schemeClr>
                </a:solidFill>
              </a:defRPr>
            </a:lvl1pPr>
          </a:lstStyle>
          <a:p>
            <a:fld id="{402B9795-92DC-40DC-A1CA-9A4B349D7824}" type="datetimeFigureOut">
              <a:rPr lang="en-US" smtClean="0"/>
              <a:pPr/>
              <a:t>7/31/2023</a:t>
            </a:fld>
            <a:endParaRPr lang="en-US"/>
          </a:p>
        </p:txBody>
      </p:sp>
      <p:sp>
        <p:nvSpPr>
          <p:cNvPr id="5" name="Footer Placeholder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a:defRPr sz="1200" baseline="0">
                <a:solidFill>
                  <a:schemeClr val="tx1">
                    <a:lumMod val="75000"/>
                  </a:schemeClr>
                </a:solidFill>
              </a:defRPr>
            </a:lvl1pPr>
          </a:lstStyle>
          <a:p>
            <a:endParaRPr lang="en-US"/>
          </a:p>
        </p:txBody>
      </p:sp>
      <p:sp>
        <p:nvSpPr>
          <p:cNvPr id="6" name="Slide Number Placeholder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a:defRPr sz="1200" baseline="0">
                <a:solidFill>
                  <a:schemeClr val="tx1">
                    <a:lumMod val="75000"/>
                  </a:schemeClr>
                </a:solidFill>
              </a:defRPr>
            </a:lvl1pPr>
          </a:lstStyle>
          <a:p>
            <a:fld id="{0FF54DE5-C571-48E8-A5BC-B369434E2F44}" type="slidenum">
              <a:rPr lang="en-US" smtClean="0"/>
              <a:pPr/>
              <a:t>‹#›</a:t>
            </a:fld>
            <a:endParaRPr lang="en-US"/>
          </a:p>
        </p:txBody>
      </p:sp>
      <p:grpSp>
        <p:nvGrpSpPr>
          <p:cNvPr id="15" name="Group 14"/>
          <p:cNvGrpSpPr/>
          <p:nvPr/>
        </p:nvGrpSpPr>
        <p:grpSpPr>
          <a:xfrm>
            <a:off x="1103376" y="1219201"/>
            <a:ext cx="9985248"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858982" y="2292094"/>
            <a:ext cx="5979968" cy="2219691"/>
          </a:xfrm>
        </p:spPr>
        <p:txBody>
          <a:bodyPr anchor="ctr"/>
          <a:lstStyle/>
          <a:p>
            <a:r>
              <a:rPr lang="en-US" dirty="0">
                <a:latin typeface="Calibri" panose="020F0502020204030204" pitchFamily="34" charset="0"/>
                <a:ea typeface="Calibri" panose="020F0502020204030204" pitchFamily="34" charset="0"/>
                <a:cs typeface="Calibri" panose="020F0502020204030204" pitchFamily="34" charset="0"/>
              </a:rPr>
              <a:t>2023 </a:t>
            </a:r>
            <a:r>
              <a:rPr lang="en-US" dirty="0" err="1">
                <a:latin typeface="Calibri" panose="020F0502020204030204" pitchFamily="34" charset="0"/>
                <a:ea typeface="Calibri" panose="020F0502020204030204" pitchFamily="34" charset="0"/>
                <a:cs typeface="Calibri" panose="020F0502020204030204" pitchFamily="34" charset="0"/>
              </a:rPr>
              <a:t>nfhs</a:t>
            </a:r>
            <a:br>
              <a:rPr lang="en-US" dirty="0">
                <a:latin typeface="Calibri" panose="020F0502020204030204" pitchFamily="34" charset="0"/>
                <a:ea typeface="Calibri" panose="020F0502020204030204" pitchFamily="34" charset="0"/>
                <a:cs typeface="Calibri" panose="020F0502020204030204" pitchFamily="34" charset="0"/>
              </a:rPr>
            </a:br>
            <a:r>
              <a:rPr lang="en-US" dirty="0">
                <a:latin typeface="Calibri" panose="020F0502020204030204" pitchFamily="34" charset="0"/>
                <a:ea typeface="Calibri" panose="020F0502020204030204" pitchFamily="34" charset="0"/>
                <a:cs typeface="Calibri" panose="020F0502020204030204" pitchFamily="34" charset="0"/>
              </a:rPr>
              <a:t>New rule changes</a:t>
            </a:r>
          </a:p>
        </p:txBody>
      </p:sp>
      <p:sp>
        <p:nvSpPr>
          <p:cNvPr id="7" name="Subtitle 6"/>
          <p:cNvSpPr>
            <a:spLocks noGrp="1"/>
          </p:cNvSpPr>
          <p:nvPr>
            <p:ph type="subTitle" idx="1"/>
          </p:nvPr>
        </p:nvSpPr>
        <p:spPr>
          <a:xfrm>
            <a:off x="3093224" y="267590"/>
            <a:ext cx="8949252" cy="482909"/>
          </a:xfrm>
        </p:spPr>
        <p:txBody>
          <a:bodyPr>
            <a:noAutofit/>
          </a:bodyPr>
          <a:lstStyle/>
          <a:p>
            <a:r>
              <a:rPr lang="en-US" sz="2800" b="1" dirty="0">
                <a:solidFill>
                  <a:schemeClr val="bg1"/>
                </a:solidFill>
                <a:latin typeface="Arial" panose="020B0604020202020204" pitchFamily="34" charset="0"/>
                <a:cs typeface="Arial" panose="020B0604020202020204" pitchFamily="34" charset="0"/>
              </a:rPr>
              <a:t>NCOA-CHICO FOOTBALL OFFICIALS ASSOCIATION</a:t>
            </a:r>
          </a:p>
        </p:txBody>
      </p:sp>
      <p:pic>
        <p:nvPicPr>
          <p:cNvPr id="4" name="Picture Placeholder 3" descr="Football line of scrimmage"/>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l="8254" r="8254"/>
          <a:stretch/>
        </p:blipFill>
        <p:spPr/>
      </p:pic>
      <p:pic>
        <p:nvPicPr>
          <p:cNvPr id="2" name="Picture 1" descr="NCOA-Chico">
            <a:extLst>
              <a:ext uri="{FF2B5EF4-FFF2-40B4-BE49-F238E27FC236}">
                <a16:creationId xmlns:a16="http://schemas.microsoft.com/office/drawing/2014/main" id="{FE4AE213-8AF1-44D6-B741-8086DEDC235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8156" y="193766"/>
            <a:ext cx="1139243" cy="6305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a:latin typeface="Arial" panose="020B0604020202020204" pitchFamily="34" charset="0"/>
                <a:cs typeface="Arial" panose="020B0604020202020204" pitchFamily="34" charset="0"/>
              </a:rPr>
              <a:t>NEW NFHS RULE CHANGES FOR 2023 SEASON</a:t>
            </a:r>
          </a:p>
        </p:txBody>
      </p:sp>
      <p:sp>
        <p:nvSpPr>
          <p:cNvPr id="14" name="Content Placeholder 13"/>
          <p:cNvSpPr>
            <a:spLocks noGrp="1"/>
          </p:cNvSpPr>
          <p:nvPr>
            <p:ph idx="1"/>
          </p:nvPr>
        </p:nvSpPr>
        <p:spPr/>
        <p:txBody>
          <a:bodyPr/>
          <a:lstStyle/>
          <a:p>
            <a:pPr>
              <a:spcBef>
                <a:spcPts val="0"/>
              </a:spcBef>
              <a:spcAft>
                <a:spcPts val="2400"/>
              </a:spcAft>
            </a:pPr>
            <a:r>
              <a:rPr lang="en-US" dirty="0">
                <a:latin typeface="Calibri" panose="020F0502020204030204" pitchFamily="34" charset="0"/>
                <a:ea typeface="Calibri" panose="020F0502020204030204" pitchFamily="34" charset="0"/>
                <a:cs typeface="Calibri" panose="020F0502020204030204" pitchFamily="34" charset="0"/>
              </a:rPr>
              <a:t>There are 7 total changes included in the rules modifications for the 2023 season</a:t>
            </a:r>
          </a:p>
          <a:p>
            <a:pPr lvl="1">
              <a:spcBef>
                <a:spcPts val="0"/>
              </a:spcBef>
              <a:spcAft>
                <a:spcPts val="1200"/>
              </a:spcAft>
            </a:pPr>
            <a:r>
              <a:rPr lang="en-US" sz="1800" dirty="0">
                <a:latin typeface="Calibri" panose="020F0502020204030204" pitchFamily="34" charset="0"/>
                <a:ea typeface="Calibri" panose="020F0502020204030204" pitchFamily="34" charset="0"/>
                <a:cs typeface="Calibri" panose="020F0502020204030204" pitchFamily="34" charset="0"/>
              </a:rPr>
              <a:t>3 are notable changes worth a short discussion</a:t>
            </a:r>
          </a:p>
          <a:p>
            <a:pPr lvl="1">
              <a:spcBef>
                <a:spcPts val="0"/>
              </a:spcBef>
              <a:spcAft>
                <a:spcPts val="1200"/>
              </a:spcAft>
            </a:pPr>
            <a:r>
              <a:rPr lang="en-US" sz="1800" dirty="0">
                <a:latin typeface="Calibri" panose="020F0502020204030204" pitchFamily="34" charset="0"/>
                <a:ea typeface="Calibri" panose="020F0502020204030204" pitchFamily="34" charset="0"/>
                <a:cs typeface="Calibri" panose="020F0502020204030204" pitchFamily="34" charset="0"/>
              </a:rPr>
              <a:t>2 are minor changes worth mentioning</a:t>
            </a:r>
          </a:p>
          <a:p>
            <a:pPr lvl="1">
              <a:spcBef>
                <a:spcPts val="0"/>
              </a:spcBef>
              <a:spcAft>
                <a:spcPts val="1200"/>
              </a:spcAft>
            </a:pPr>
            <a:r>
              <a:rPr lang="en-US" sz="1800" dirty="0">
                <a:latin typeface="Calibri" panose="020F0502020204030204" pitchFamily="34" charset="0"/>
                <a:ea typeface="Calibri" panose="020F0502020204030204" pitchFamily="34" charset="0"/>
                <a:cs typeface="Calibri" panose="020F0502020204030204" pitchFamily="34" charset="0"/>
              </a:rPr>
              <a:t>1 is a clarification related to pass interference with no bearing on the rule</a:t>
            </a:r>
          </a:p>
          <a:p>
            <a:pPr lvl="1">
              <a:spcBef>
                <a:spcPts val="0"/>
              </a:spcBef>
            </a:pPr>
            <a:r>
              <a:rPr lang="en-US" sz="1800" dirty="0">
                <a:latin typeface="Calibri" panose="020F0502020204030204" pitchFamily="34" charset="0"/>
                <a:ea typeface="Calibri" panose="020F0502020204030204" pitchFamily="34" charset="0"/>
                <a:cs typeface="Calibri" panose="020F0502020204030204" pitchFamily="34" charset="0"/>
              </a:rPr>
              <a:t>1 is applicable only to six-man football</a:t>
            </a:r>
          </a:p>
          <a:p>
            <a:pPr lvl="1">
              <a:spcBef>
                <a:spcPts val="0"/>
              </a:spcBef>
            </a:pPr>
            <a:endParaRPr lang="en-US" sz="1800"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1654255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a:latin typeface="Arial" panose="020B0604020202020204" pitchFamily="34" charset="0"/>
                <a:cs typeface="Arial" panose="020B0604020202020204" pitchFamily="34" charset="0"/>
              </a:rPr>
              <a:t>THE 3 NOTABLE CHANGES WORTH DISCUSSION</a:t>
            </a:r>
          </a:p>
        </p:txBody>
      </p:sp>
      <p:sp>
        <p:nvSpPr>
          <p:cNvPr id="14" name="Content Placeholder 13"/>
          <p:cNvSpPr>
            <a:spLocks noGrp="1"/>
          </p:cNvSpPr>
          <p:nvPr>
            <p:ph idx="1"/>
          </p:nvPr>
        </p:nvSpPr>
        <p:spPr/>
        <p:txBody>
          <a:bodyPr/>
          <a:lstStyle/>
          <a:p>
            <a:pPr>
              <a:spcBef>
                <a:spcPts val="0"/>
              </a:spcBef>
              <a:spcAft>
                <a:spcPts val="2400"/>
              </a:spcAft>
            </a:pPr>
            <a:r>
              <a:rPr lang="en-US" dirty="0">
                <a:latin typeface="Calibri" panose="020F0502020204030204" pitchFamily="34" charset="0"/>
                <a:ea typeface="Calibri" panose="020F0502020204030204" pitchFamily="34" charset="0"/>
                <a:cs typeface="Calibri" panose="020F0502020204030204" pitchFamily="34" charset="0"/>
              </a:rPr>
              <a:t>The </a:t>
            </a:r>
            <a:r>
              <a:rPr lang="en-US" b="1" u="sng" dirty="0">
                <a:latin typeface="Calibri" panose="020F0502020204030204" pitchFamily="34" charset="0"/>
                <a:ea typeface="Calibri" panose="020F0502020204030204" pitchFamily="34" charset="0"/>
                <a:cs typeface="Calibri" panose="020F0502020204030204" pitchFamily="34" charset="0"/>
              </a:rPr>
              <a:t>first notable change</a:t>
            </a:r>
            <a:r>
              <a:rPr lang="en-US" dirty="0">
                <a:latin typeface="Calibri" panose="020F0502020204030204" pitchFamily="34" charset="0"/>
                <a:ea typeface="Calibri" panose="020F0502020204030204" pitchFamily="34" charset="0"/>
                <a:cs typeface="Calibri" panose="020F0502020204030204" pitchFamily="34" charset="0"/>
              </a:rPr>
              <a:t> involves Rule 10-4 which involves the “basic spot” for penalty enforcement.  This change is designed to eliminate the excessive yardage enforcement of penalties by the offense that occur behind the LOS and were previously enforced at the spot of the foul.</a:t>
            </a:r>
          </a:p>
          <a:p>
            <a:pPr marL="0" indent="0">
              <a:spcBef>
                <a:spcPts val="0"/>
              </a:spcBef>
              <a:buNone/>
            </a:pPr>
            <a:r>
              <a:rPr lang="en-US" dirty="0">
                <a:latin typeface="Calibri" panose="020F0502020204030204" pitchFamily="34" charset="0"/>
                <a:ea typeface="Calibri" panose="020F0502020204030204" pitchFamily="34" charset="0"/>
                <a:cs typeface="Calibri" panose="020F0502020204030204" pitchFamily="34" charset="0"/>
              </a:rPr>
              <a:t>    Now the enforcement spot for fouls by Team A or Team B that occur in the field of </a:t>
            </a:r>
          </a:p>
          <a:p>
            <a:pPr marL="0" indent="0">
              <a:spcBef>
                <a:spcPts val="0"/>
              </a:spcBef>
              <a:buNone/>
            </a:pPr>
            <a:r>
              <a:rPr lang="en-US" dirty="0">
                <a:latin typeface="Calibri" panose="020F0502020204030204" pitchFamily="34" charset="0"/>
                <a:ea typeface="Calibri" panose="020F0502020204030204" pitchFamily="34" charset="0"/>
                <a:cs typeface="Calibri" panose="020F0502020204030204" pitchFamily="34" charset="0"/>
              </a:rPr>
              <a:t>    play behind the LOS prior to any change of possession during the down will be the </a:t>
            </a:r>
          </a:p>
          <a:p>
            <a:pPr marL="0" indent="0">
              <a:spcBef>
                <a:spcPts val="0"/>
              </a:spcBef>
              <a:spcAft>
                <a:spcPts val="2400"/>
              </a:spcAft>
              <a:buNone/>
            </a:pPr>
            <a:r>
              <a:rPr lang="en-US" dirty="0">
                <a:latin typeface="Calibri" panose="020F0502020204030204" pitchFamily="34" charset="0"/>
                <a:ea typeface="Calibri" panose="020F0502020204030204" pitchFamily="34" charset="0"/>
                <a:cs typeface="Calibri" panose="020F0502020204030204" pitchFamily="34" charset="0"/>
              </a:rPr>
              <a:t>    “previous spot”, unless provided for differently by another rule.</a:t>
            </a:r>
          </a:p>
          <a:p>
            <a:pPr marL="0" indent="0">
              <a:spcBef>
                <a:spcPts val="0"/>
              </a:spcBef>
              <a:buNone/>
            </a:pPr>
            <a:r>
              <a:rPr lang="en-US" dirty="0">
                <a:latin typeface="Calibri" panose="020F0502020204030204" pitchFamily="34" charset="0"/>
                <a:ea typeface="Calibri" panose="020F0502020204030204" pitchFamily="34" charset="0"/>
                <a:cs typeface="Calibri" panose="020F0502020204030204" pitchFamily="34" charset="0"/>
              </a:rPr>
              <a:t>    Current penalties for illegal kicking, batting and participation fouls, as well as provisions for </a:t>
            </a:r>
          </a:p>
          <a:p>
            <a:pPr marL="0" indent="0">
              <a:spcBef>
                <a:spcPts val="0"/>
              </a:spcBef>
              <a:buNone/>
            </a:pPr>
            <a:r>
              <a:rPr lang="en-US" dirty="0">
                <a:latin typeface="Calibri" panose="020F0502020204030204" pitchFamily="34" charset="0"/>
                <a:ea typeface="Calibri" panose="020F0502020204030204" pitchFamily="34" charset="0"/>
                <a:cs typeface="Calibri" panose="020F0502020204030204" pitchFamily="34" charset="0"/>
              </a:rPr>
              <a:t>    offensive fouls occurring in the end zone that may result in a safety, remain intact.</a:t>
            </a:r>
          </a:p>
          <a:p>
            <a:pPr marL="0" indent="0">
              <a:spcBef>
                <a:spcPts val="0"/>
              </a:spcBef>
              <a:buNone/>
            </a:pPr>
            <a:endParaRPr lang="en-US" dirty="0">
              <a:latin typeface="Calibri" panose="020F0502020204030204" pitchFamily="34" charset="0"/>
              <a:ea typeface="Calibri" panose="020F0502020204030204" pitchFamily="34" charset="0"/>
              <a:cs typeface="Calibri" panose="020F0502020204030204" pitchFamily="34" charset="0"/>
            </a:endParaRPr>
          </a:p>
          <a:p>
            <a:pPr marL="0" indent="0">
              <a:spcBef>
                <a:spcPts val="0"/>
              </a:spcBef>
              <a:buNone/>
            </a:pPr>
            <a:r>
              <a:rPr lang="en-US" dirty="0">
                <a:latin typeface="Calibri" panose="020F0502020204030204" pitchFamily="34" charset="0"/>
                <a:ea typeface="Calibri" panose="020F0502020204030204" pitchFamily="34" charset="0"/>
                <a:cs typeface="Calibri" panose="020F0502020204030204" pitchFamily="34" charset="0"/>
              </a:rPr>
              <a:t>     Rule 10-6 has been removed so there will no longer be the all-but-one principle.</a:t>
            </a:r>
          </a:p>
          <a:p>
            <a:pPr lvl="1">
              <a:spcBef>
                <a:spcPts val="0"/>
              </a:spcBef>
            </a:pPr>
            <a:endParaRPr lang="en-US" sz="1800" dirty="0"/>
          </a:p>
          <a:p>
            <a:pPr marL="0" indent="0">
              <a:buNone/>
            </a:pPr>
            <a:endParaRPr lang="en-US" dirty="0"/>
          </a:p>
        </p:txBody>
      </p:sp>
    </p:spTree>
    <p:extLst>
      <p:ext uri="{BB962C8B-B14F-4D97-AF65-F5344CB8AC3E}">
        <p14:creationId xmlns:p14="http://schemas.microsoft.com/office/powerpoint/2010/main" val="224342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a:latin typeface="Arial" panose="020B0604020202020204" pitchFamily="34" charset="0"/>
                <a:cs typeface="Arial" panose="020B0604020202020204" pitchFamily="34" charset="0"/>
              </a:rPr>
              <a:t>FIRST NOTABLE CHANGE - EXAMPLES</a:t>
            </a:r>
          </a:p>
        </p:txBody>
      </p:sp>
      <p:sp>
        <p:nvSpPr>
          <p:cNvPr id="14" name="Content Placeholder 13"/>
          <p:cNvSpPr>
            <a:spLocks noGrp="1"/>
          </p:cNvSpPr>
          <p:nvPr>
            <p:ph idx="1"/>
          </p:nvPr>
        </p:nvSpPr>
        <p:spPr>
          <a:xfrm>
            <a:off x="1104900" y="1600200"/>
            <a:ext cx="9982200" cy="4973128"/>
          </a:xfrm>
        </p:spPr>
        <p:txBody>
          <a:bodyPr>
            <a:normAutofit lnSpcReduction="10000"/>
          </a:bodyPr>
          <a:lstStyle/>
          <a:p>
            <a:pPr marL="457200" indent="-457200">
              <a:spcBef>
                <a:spcPts val="0"/>
              </a:spcBef>
              <a:spcAft>
                <a:spcPts val="1800"/>
              </a:spcAft>
              <a:buAutoNum type="arabicParenR"/>
            </a:pPr>
            <a:r>
              <a:rPr lang="en-US" dirty="0">
                <a:latin typeface="Calibri" panose="020F0502020204030204" pitchFamily="34" charset="0"/>
                <a:ea typeface="Calibri" panose="020F0502020204030204" pitchFamily="34" charset="0"/>
                <a:cs typeface="Calibri" panose="020F0502020204030204" pitchFamily="34" charset="0"/>
              </a:rPr>
              <a:t>Team A 1</a:t>
            </a:r>
            <a:r>
              <a:rPr lang="en-US" baseline="30000" dirty="0">
                <a:latin typeface="Calibri" panose="020F0502020204030204" pitchFamily="34" charset="0"/>
                <a:ea typeface="Calibri" panose="020F0502020204030204" pitchFamily="34" charset="0"/>
                <a:cs typeface="Calibri" panose="020F0502020204030204" pitchFamily="34" charset="0"/>
              </a:rPr>
              <a:t>st</a:t>
            </a:r>
            <a:r>
              <a:rPr lang="en-US" dirty="0">
                <a:latin typeface="Calibri" panose="020F0502020204030204" pitchFamily="34" charset="0"/>
                <a:ea typeface="Calibri" panose="020F0502020204030204" pitchFamily="34" charset="0"/>
                <a:cs typeface="Calibri" panose="020F0502020204030204" pitchFamily="34" charset="0"/>
              </a:rPr>
              <a:t> and 10 from A40, player A56 holds B70 at A30.</a:t>
            </a:r>
          </a:p>
          <a:p>
            <a:pPr marL="0" indent="0">
              <a:spcBef>
                <a:spcPts val="0"/>
              </a:spcBef>
              <a:spcAft>
                <a:spcPts val="1200"/>
              </a:spcAft>
              <a:buNone/>
            </a:pPr>
            <a:r>
              <a:rPr lang="en-US" dirty="0">
                <a:latin typeface="Calibri" panose="020F0502020204030204" pitchFamily="34" charset="0"/>
                <a:ea typeface="Calibri" panose="020F0502020204030204" pitchFamily="34" charset="0"/>
                <a:cs typeface="Calibri" panose="020F0502020204030204" pitchFamily="34" charset="0"/>
              </a:rPr>
              <a:t>	</a:t>
            </a:r>
            <a:r>
              <a:rPr lang="en-US" i="1" dirty="0">
                <a:latin typeface="Calibri" panose="020F0502020204030204" pitchFamily="34" charset="0"/>
                <a:ea typeface="Calibri" panose="020F0502020204030204" pitchFamily="34" charset="0"/>
                <a:cs typeface="Calibri" panose="020F0502020204030204" pitchFamily="34" charset="0"/>
              </a:rPr>
              <a:t>Previously</a:t>
            </a:r>
            <a:r>
              <a:rPr lang="en-US" dirty="0">
                <a:latin typeface="Calibri" panose="020F0502020204030204" pitchFamily="34" charset="0"/>
                <a:ea typeface="Calibri" panose="020F0502020204030204" pitchFamily="34" charset="0"/>
                <a:cs typeface="Calibri" panose="020F0502020204030204" pitchFamily="34" charset="0"/>
              </a:rPr>
              <a:t>:  enforce 10 yd penalty from foul spot A30, next play is 1</a:t>
            </a:r>
            <a:r>
              <a:rPr lang="en-US" baseline="30000" dirty="0">
                <a:latin typeface="Calibri" panose="020F0502020204030204" pitchFamily="34" charset="0"/>
                <a:ea typeface="Calibri" panose="020F0502020204030204" pitchFamily="34" charset="0"/>
                <a:cs typeface="Calibri" panose="020F0502020204030204" pitchFamily="34" charset="0"/>
              </a:rPr>
              <a:t>st</a:t>
            </a:r>
            <a:r>
              <a:rPr lang="en-US" dirty="0">
                <a:latin typeface="Calibri" panose="020F0502020204030204" pitchFamily="34" charset="0"/>
                <a:ea typeface="Calibri" panose="020F0502020204030204" pitchFamily="34" charset="0"/>
                <a:cs typeface="Calibri" panose="020F0502020204030204" pitchFamily="34" charset="0"/>
              </a:rPr>
              <a:t> and 30 from A20</a:t>
            </a:r>
          </a:p>
          <a:p>
            <a:pPr marL="0" indent="0">
              <a:spcBef>
                <a:spcPts val="0"/>
              </a:spcBef>
              <a:spcAft>
                <a:spcPts val="3600"/>
              </a:spcAft>
              <a:buNone/>
            </a:pPr>
            <a:r>
              <a:rPr lang="en-US" dirty="0">
                <a:latin typeface="Calibri" panose="020F0502020204030204" pitchFamily="34" charset="0"/>
                <a:ea typeface="Calibri" panose="020F0502020204030204" pitchFamily="34" charset="0"/>
                <a:cs typeface="Calibri" panose="020F0502020204030204" pitchFamily="34" charset="0"/>
              </a:rPr>
              <a:t>	</a:t>
            </a:r>
            <a:r>
              <a:rPr lang="en-US" i="1" dirty="0">
                <a:latin typeface="Calibri" panose="020F0502020204030204" pitchFamily="34" charset="0"/>
                <a:ea typeface="Calibri" panose="020F0502020204030204" pitchFamily="34" charset="0"/>
                <a:cs typeface="Calibri" panose="020F0502020204030204" pitchFamily="34" charset="0"/>
              </a:rPr>
              <a:t>Now</a:t>
            </a:r>
            <a:r>
              <a:rPr lang="en-US" dirty="0">
                <a:latin typeface="Calibri" panose="020F0502020204030204" pitchFamily="34" charset="0"/>
                <a:ea typeface="Calibri" panose="020F0502020204030204" pitchFamily="34" charset="0"/>
                <a:cs typeface="Calibri" panose="020F0502020204030204" pitchFamily="34" charset="0"/>
              </a:rPr>
              <a:t>:  enforce 10 yd penalty from previous spot A40, next play is 1</a:t>
            </a:r>
            <a:r>
              <a:rPr lang="en-US" baseline="30000" dirty="0">
                <a:latin typeface="Calibri" panose="020F0502020204030204" pitchFamily="34" charset="0"/>
                <a:ea typeface="Calibri" panose="020F0502020204030204" pitchFamily="34" charset="0"/>
                <a:cs typeface="Calibri" panose="020F0502020204030204" pitchFamily="34" charset="0"/>
              </a:rPr>
              <a:t>st</a:t>
            </a:r>
            <a:r>
              <a:rPr lang="en-US" dirty="0">
                <a:latin typeface="Calibri" panose="020F0502020204030204" pitchFamily="34" charset="0"/>
                <a:ea typeface="Calibri" panose="020F0502020204030204" pitchFamily="34" charset="0"/>
                <a:cs typeface="Calibri" panose="020F0502020204030204" pitchFamily="34" charset="0"/>
              </a:rPr>
              <a:t> and 20 from A30</a:t>
            </a:r>
          </a:p>
          <a:p>
            <a:pPr marL="0" indent="0">
              <a:spcBef>
                <a:spcPts val="0"/>
              </a:spcBef>
              <a:spcAft>
                <a:spcPts val="2400"/>
              </a:spcAft>
              <a:buNone/>
            </a:pPr>
            <a:r>
              <a:rPr lang="en-US" dirty="0">
                <a:latin typeface="Calibri" panose="020F0502020204030204" pitchFamily="34" charset="0"/>
                <a:ea typeface="Calibri" panose="020F0502020204030204" pitchFamily="34" charset="0"/>
                <a:cs typeface="Calibri" panose="020F0502020204030204" pitchFamily="34" charset="0"/>
              </a:rPr>
              <a:t>2)    Team A 1</a:t>
            </a:r>
            <a:r>
              <a:rPr lang="en-US" baseline="30000" dirty="0">
                <a:latin typeface="Calibri" panose="020F0502020204030204" pitchFamily="34" charset="0"/>
                <a:ea typeface="Calibri" panose="020F0502020204030204" pitchFamily="34" charset="0"/>
                <a:cs typeface="Calibri" panose="020F0502020204030204" pitchFamily="34" charset="0"/>
              </a:rPr>
              <a:t>st</a:t>
            </a:r>
            <a:r>
              <a:rPr lang="en-US" dirty="0">
                <a:latin typeface="Calibri" panose="020F0502020204030204" pitchFamily="34" charset="0"/>
                <a:ea typeface="Calibri" panose="020F0502020204030204" pitchFamily="34" charset="0"/>
                <a:cs typeface="Calibri" panose="020F0502020204030204" pitchFamily="34" charset="0"/>
              </a:rPr>
              <a:t> and 10 from A40, player B56 tackles QB by the facemask at A20.</a:t>
            </a:r>
          </a:p>
          <a:p>
            <a:pPr marL="0" indent="0">
              <a:spcBef>
                <a:spcPts val="0"/>
              </a:spcBef>
              <a:spcAft>
                <a:spcPts val="1200"/>
              </a:spcAft>
              <a:buNone/>
            </a:pPr>
            <a:r>
              <a:rPr lang="en-US" dirty="0">
                <a:latin typeface="Calibri" panose="020F0502020204030204" pitchFamily="34" charset="0"/>
                <a:ea typeface="Calibri" panose="020F0502020204030204" pitchFamily="34" charset="0"/>
                <a:cs typeface="Calibri" panose="020F0502020204030204" pitchFamily="34" charset="0"/>
              </a:rPr>
              <a:t>	</a:t>
            </a:r>
            <a:r>
              <a:rPr lang="en-US" i="1" dirty="0">
                <a:latin typeface="Calibri" panose="020F0502020204030204" pitchFamily="34" charset="0"/>
                <a:ea typeface="Calibri" panose="020F0502020204030204" pitchFamily="34" charset="0"/>
                <a:cs typeface="Calibri" panose="020F0502020204030204" pitchFamily="34" charset="0"/>
              </a:rPr>
              <a:t>Previously</a:t>
            </a:r>
            <a:r>
              <a:rPr lang="en-US" dirty="0">
                <a:latin typeface="Calibri" panose="020F0502020204030204" pitchFamily="34" charset="0"/>
                <a:ea typeface="Calibri" panose="020F0502020204030204" pitchFamily="34" charset="0"/>
                <a:cs typeface="Calibri" panose="020F0502020204030204" pitchFamily="34" charset="0"/>
              </a:rPr>
              <a:t>:  enforce 15 yd penalty from foul spot A20, next play is 1</a:t>
            </a:r>
            <a:r>
              <a:rPr lang="en-US" baseline="30000" dirty="0">
                <a:latin typeface="Calibri" panose="020F0502020204030204" pitchFamily="34" charset="0"/>
                <a:ea typeface="Calibri" panose="020F0502020204030204" pitchFamily="34" charset="0"/>
                <a:cs typeface="Calibri" panose="020F0502020204030204" pitchFamily="34" charset="0"/>
              </a:rPr>
              <a:t>st</a:t>
            </a:r>
            <a:r>
              <a:rPr lang="en-US" dirty="0">
                <a:latin typeface="Calibri" panose="020F0502020204030204" pitchFamily="34" charset="0"/>
                <a:ea typeface="Calibri" panose="020F0502020204030204" pitchFamily="34" charset="0"/>
                <a:cs typeface="Calibri" panose="020F0502020204030204" pitchFamily="34" charset="0"/>
              </a:rPr>
              <a:t> and 5 from A35</a:t>
            </a:r>
          </a:p>
          <a:p>
            <a:pPr marL="0" indent="0">
              <a:spcBef>
                <a:spcPts val="0"/>
              </a:spcBef>
              <a:spcAft>
                <a:spcPts val="3600"/>
              </a:spcAft>
              <a:buNone/>
            </a:pPr>
            <a:r>
              <a:rPr lang="en-US" dirty="0">
                <a:latin typeface="Calibri" panose="020F0502020204030204" pitchFamily="34" charset="0"/>
                <a:ea typeface="Calibri" panose="020F0502020204030204" pitchFamily="34" charset="0"/>
                <a:cs typeface="Calibri" panose="020F0502020204030204" pitchFamily="34" charset="0"/>
              </a:rPr>
              <a:t>	</a:t>
            </a:r>
            <a:r>
              <a:rPr lang="en-US" i="1" dirty="0">
                <a:latin typeface="Calibri" panose="020F0502020204030204" pitchFamily="34" charset="0"/>
                <a:ea typeface="Calibri" panose="020F0502020204030204" pitchFamily="34" charset="0"/>
                <a:cs typeface="Calibri" panose="020F0502020204030204" pitchFamily="34" charset="0"/>
              </a:rPr>
              <a:t>Now</a:t>
            </a:r>
            <a:r>
              <a:rPr lang="en-US" dirty="0">
                <a:latin typeface="Calibri" panose="020F0502020204030204" pitchFamily="34" charset="0"/>
                <a:ea typeface="Calibri" panose="020F0502020204030204" pitchFamily="34" charset="0"/>
                <a:cs typeface="Calibri" panose="020F0502020204030204" pitchFamily="34" charset="0"/>
              </a:rPr>
              <a:t>:  enforce 15 yd penalty from previous spot A40, next play is 1</a:t>
            </a:r>
            <a:r>
              <a:rPr lang="en-US" baseline="30000" dirty="0">
                <a:latin typeface="Calibri" panose="020F0502020204030204" pitchFamily="34" charset="0"/>
                <a:ea typeface="Calibri" panose="020F0502020204030204" pitchFamily="34" charset="0"/>
                <a:cs typeface="Calibri" panose="020F0502020204030204" pitchFamily="34" charset="0"/>
              </a:rPr>
              <a:t>st</a:t>
            </a:r>
            <a:r>
              <a:rPr lang="en-US" dirty="0">
                <a:latin typeface="Calibri" panose="020F0502020204030204" pitchFamily="34" charset="0"/>
                <a:ea typeface="Calibri" panose="020F0502020204030204" pitchFamily="34" charset="0"/>
                <a:cs typeface="Calibri" panose="020F0502020204030204" pitchFamily="34" charset="0"/>
              </a:rPr>
              <a:t> and 10 from B45</a:t>
            </a:r>
          </a:p>
          <a:p>
            <a:pPr marL="0" indent="0">
              <a:spcBef>
                <a:spcPts val="0"/>
              </a:spcBef>
              <a:spcAft>
                <a:spcPts val="2400"/>
              </a:spcAft>
              <a:buNone/>
            </a:pPr>
            <a:r>
              <a:rPr lang="en-US" dirty="0">
                <a:latin typeface="Calibri" panose="020F0502020204030204" pitchFamily="34" charset="0"/>
                <a:ea typeface="Calibri" panose="020F0502020204030204" pitchFamily="34" charset="0"/>
                <a:cs typeface="Calibri" panose="020F0502020204030204" pitchFamily="34" charset="0"/>
              </a:rPr>
              <a:t>3)    Team A 1</a:t>
            </a:r>
            <a:r>
              <a:rPr lang="en-US" baseline="30000" dirty="0">
                <a:latin typeface="Calibri" panose="020F0502020204030204" pitchFamily="34" charset="0"/>
                <a:ea typeface="Calibri" panose="020F0502020204030204" pitchFamily="34" charset="0"/>
                <a:cs typeface="Calibri" panose="020F0502020204030204" pitchFamily="34" charset="0"/>
              </a:rPr>
              <a:t>st</a:t>
            </a:r>
            <a:r>
              <a:rPr lang="en-US" dirty="0">
                <a:latin typeface="Calibri" panose="020F0502020204030204" pitchFamily="34" charset="0"/>
                <a:ea typeface="Calibri" panose="020F0502020204030204" pitchFamily="34" charset="0"/>
                <a:cs typeface="Calibri" panose="020F0502020204030204" pitchFamily="34" charset="0"/>
              </a:rPr>
              <a:t> and 10 from A40, QB A10 commits intentional grounding at A20.</a:t>
            </a:r>
          </a:p>
          <a:p>
            <a:pPr marL="0" indent="0">
              <a:spcBef>
                <a:spcPts val="0"/>
              </a:spcBef>
              <a:spcAft>
                <a:spcPts val="1200"/>
              </a:spcAft>
              <a:buNone/>
            </a:pPr>
            <a:r>
              <a:rPr lang="en-US" dirty="0">
                <a:latin typeface="Calibri" panose="020F0502020204030204" pitchFamily="34" charset="0"/>
                <a:ea typeface="Calibri" panose="020F0502020204030204" pitchFamily="34" charset="0"/>
                <a:cs typeface="Calibri" panose="020F0502020204030204" pitchFamily="34" charset="0"/>
              </a:rPr>
              <a:t>	</a:t>
            </a:r>
            <a:r>
              <a:rPr lang="en-US" i="1" dirty="0">
                <a:latin typeface="Calibri" panose="020F0502020204030204" pitchFamily="34" charset="0"/>
                <a:ea typeface="Calibri" panose="020F0502020204030204" pitchFamily="34" charset="0"/>
                <a:cs typeface="Calibri" panose="020F0502020204030204" pitchFamily="34" charset="0"/>
              </a:rPr>
              <a:t>Previously</a:t>
            </a:r>
            <a:r>
              <a:rPr lang="en-US" dirty="0">
                <a:latin typeface="Calibri" panose="020F0502020204030204" pitchFamily="34" charset="0"/>
                <a:ea typeface="Calibri" panose="020F0502020204030204" pitchFamily="34" charset="0"/>
                <a:cs typeface="Calibri" panose="020F0502020204030204" pitchFamily="34" charset="0"/>
              </a:rPr>
              <a:t>:  enforce 5 yd penalty from foul spot A20, next play is 2</a:t>
            </a:r>
            <a:r>
              <a:rPr lang="en-US" baseline="30000" dirty="0">
                <a:latin typeface="Calibri" panose="020F0502020204030204" pitchFamily="34" charset="0"/>
                <a:ea typeface="Calibri" panose="020F0502020204030204" pitchFamily="34" charset="0"/>
                <a:cs typeface="Calibri" panose="020F0502020204030204" pitchFamily="34" charset="0"/>
              </a:rPr>
              <a:t>nd</a:t>
            </a:r>
            <a:r>
              <a:rPr lang="en-US" dirty="0">
                <a:latin typeface="Calibri" panose="020F0502020204030204" pitchFamily="34" charset="0"/>
                <a:ea typeface="Calibri" panose="020F0502020204030204" pitchFamily="34" charset="0"/>
                <a:cs typeface="Calibri" panose="020F0502020204030204" pitchFamily="34" charset="0"/>
              </a:rPr>
              <a:t> and 35 from A15</a:t>
            </a:r>
          </a:p>
          <a:p>
            <a:pPr marL="0" indent="0">
              <a:spcBef>
                <a:spcPts val="0"/>
              </a:spcBef>
              <a:spcAft>
                <a:spcPts val="2400"/>
              </a:spcAft>
              <a:buNone/>
            </a:pPr>
            <a:r>
              <a:rPr lang="en-US" dirty="0">
                <a:latin typeface="Calibri" panose="020F0502020204030204" pitchFamily="34" charset="0"/>
                <a:ea typeface="Calibri" panose="020F0502020204030204" pitchFamily="34" charset="0"/>
                <a:cs typeface="Calibri" panose="020F0502020204030204" pitchFamily="34" charset="0"/>
              </a:rPr>
              <a:t>	</a:t>
            </a:r>
            <a:r>
              <a:rPr lang="en-US" i="1" dirty="0">
                <a:latin typeface="Calibri" panose="020F0502020204030204" pitchFamily="34" charset="0"/>
                <a:ea typeface="Calibri" panose="020F0502020204030204" pitchFamily="34" charset="0"/>
                <a:cs typeface="Calibri" panose="020F0502020204030204" pitchFamily="34" charset="0"/>
              </a:rPr>
              <a:t>Now</a:t>
            </a:r>
            <a:r>
              <a:rPr lang="en-US" dirty="0">
                <a:latin typeface="Calibri" panose="020F0502020204030204" pitchFamily="34" charset="0"/>
                <a:ea typeface="Calibri" panose="020F0502020204030204" pitchFamily="34" charset="0"/>
                <a:cs typeface="Calibri" panose="020F0502020204030204" pitchFamily="34" charset="0"/>
              </a:rPr>
              <a:t>:  No change</a:t>
            </a:r>
          </a:p>
          <a:p>
            <a:pPr marL="0" indent="0">
              <a:spcBef>
                <a:spcPts val="0"/>
              </a:spcBef>
              <a:buNone/>
            </a:pPr>
            <a:endParaRPr lang="en-US" dirty="0"/>
          </a:p>
        </p:txBody>
      </p:sp>
    </p:spTree>
    <p:extLst>
      <p:ext uri="{BB962C8B-B14F-4D97-AF65-F5344CB8AC3E}">
        <p14:creationId xmlns:p14="http://schemas.microsoft.com/office/powerpoint/2010/main" val="2753104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a:latin typeface="Arial" panose="020B0604020202020204" pitchFamily="34" charset="0"/>
                <a:cs typeface="Arial" panose="020B0604020202020204" pitchFamily="34" charset="0"/>
              </a:rPr>
              <a:t>THE 3 NOTABLE CHANGES WORTH DISCUSSION</a:t>
            </a:r>
          </a:p>
        </p:txBody>
      </p:sp>
      <p:sp>
        <p:nvSpPr>
          <p:cNvPr id="14" name="Content Placeholder 13"/>
          <p:cNvSpPr>
            <a:spLocks noGrp="1"/>
          </p:cNvSpPr>
          <p:nvPr>
            <p:ph idx="1"/>
          </p:nvPr>
        </p:nvSpPr>
        <p:spPr/>
        <p:txBody>
          <a:bodyPr>
            <a:normAutofit/>
          </a:bodyPr>
          <a:lstStyle/>
          <a:p>
            <a:pPr>
              <a:spcBef>
                <a:spcPts val="0"/>
              </a:spcBef>
              <a:spcAft>
                <a:spcPts val="2400"/>
              </a:spcAft>
            </a:pPr>
            <a:r>
              <a:rPr lang="en-US" dirty="0">
                <a:latin typeface="Calibri" panose="020F0502020204030204" pitchFamily="34" charset="0"/>
                <a:ea typeface="Calibri" panose="020F0502020204030204" pitchFamily="34" charset="0"/>
                <a:cs typeface="Calibri" panose="020F0502020204030204" pitchFamily="34" charset="0"/>
              </a:rPr>
              <a:t>The </a:t>
            </a:r>
            <a:r>
              <a:rPr lang="en-US" b="1" u="sng" dirty="0">
                <a:latin typeface="Calibri" panose="020F0502020204030204" pitchFamily="34" charset="0"/>
                <a:ea typeface="Calibri" panose="020F0502020204030204" pitchFamily="34" charset="0"/>
                <a:cs typeface="Calibri" panose="020F0502020204030204" pitchFamily="34" charset="0"/>
              </a:rPr>
              <a:t>second notable change</a:t>
            </a:r>
            <a:r>
              <a:rPr lang="en-US" dirty="0">
                <a:latin typeface="Calibri" panose="020F0502020204030204" pitchFamily="34" charset="0"/>
                <a:ea typeface="Calibri" panose="020F0502020204030204" pitchFamily="34" charset="0"/>
                <a:cs typeface="Calibri" panose="020F0502020204030204" pitchFamily="34" charset="0"/>
              </a:rPr>
              <a:t> includes added language to Rule 2-32-16 which involves the definition of a “defenseless player”. </a:t>
            </a:r>
          </a:p>
          <a:p>
            <a:pPr marL="0" indent="0">
              <a:spcBef>
                <a:spcPts val="0"/>
              </a:spcBef>
              <a:buNone/>
            </a:pPr>
            <a:r>
              <a:rPr lang="en-US" dirty="0">
                <a:latin typeface="Calibri" panose="020F0502020204030204" pitchFamily="34" charset="0"/>
                <a:ea typeface="Calibri" panose="020F0502020204030204" pitchFamily="34" charset="0"/>
                <a:cs typeface="Calibri" panose="020F0502020204030204" pitchFamily="34" charset="0"/>
              </a:rPr>
              <a:t>     This new language is specifically designed to better assist officials in determining what an</a:t>
            </a:r>
          </a:p>
          <a:p>
            <a:pPr marL="0" indent="0">
              <a:spcBef>
                <a:spcPts val="0"/>
              </a:spcBef>
              <a:buNone/>
            </a:pPr>
            <a:r>
              <a:rPr lang="en-US" dirty="0">
                <a:latin typeface="Calibri" panose="020F0502020204030204" pitchFamily="34" charset="0"/>
                <a:ea typeface="Calibri" panose="020F0502020204030204" pitchFamily="34" charset="0"/>
                <a:cs typeface="Calibri" panose="020F0502020204030204" pitchFamily="34" charset="0"/>
              </a:rPr>
              <a:t>     opponent can legally do to a pass receiver that would not be deemed excessive or</a:t>
            </a:r>
          </a:p>
          <a:p>
            <a:pPr marL="0" indent="0">
              <a:spcBef>
                <a:spcPts val="0"/>
              </a:spcBef>
              <a:spcAft>
                <a:spcPts val="2400"/>
              </a:spcAft>
              <a:buNone/>
            </a:pPr>
            <a:r>
              <a:rPr lang="en-US" dirty="0">
                <a:latin typeface="Calibri" panose="020F0502020204030204" pitchFamily="34" charset="0"/>
                <a:ea typeface="Calibri" panose="020F0502020204030204" pitchFamily="34" charset="0"/>
                <a:cs typeface="Calibri" panose="020F0502020204030204" pitchFamily="34" charset="0"/>
              </a:rPr>
              <a:t>     unnecessary.</a:t>
            </a:r>
          </a:p>
          <a:p>
            <a:pPr marL="0" indent="0">
              <a:spcBef>
                <a:spcPts val="0"/>
              </a:spcBef>
              <a:buNone/>
            </a:pPr>
            <a:r>
              <a:rPr lang="en-US" dirty="0">
                <a:latin typeface="Calibri" panose="020F0502020204030204" pitchFamily="34" charset="0"/>
                <a:ea typeface="Calibri" panose="020F0502020204030204" pitchFamily="34" charset="0"/>
                <a:cs typeface="Calibri" panose="020F0502020204030204" pitchFamily="34" charset="0"/>
              </a:rPr>
              <a:t>     The following are added criteria of contact that would be considered legal against a player</a:t>
            </a:r>
          </a:p>
          <a:p>
            <a:pPr marL="0" indent="0">
              <a:spcBef>
                <a:spcPts val="0"/>
              </a:spcBef>
              <a:buNone/>
            </a:pPr>
            <a:r>
              <a:rPr lang="en-US" dirty="0">
                <a:latin typeface="Calibri" panose="020F0502020204030204" pitchFamily="34" charset="0"/>
                <a:ea typeface="Calibri" panose="020F0502020204030204" pitchFamily="34" charset="0"/>
                <a:cs typeface="Calibri" panose="020F0502020204030204" pitchFamily="34" charset="0"/>
              </a:rPr>
              <a:t>     deemed a defenseless receiver, and would not be seen as excessive or unnecessary:</a:t>
            </a:r>
          </a:p>
          <a:p>
            <a:pPr marL="0" indent="0">
              <a:spcBef>
                <a:spcPts val="0"/>
              </a:spcBef>
              <a:buNone/>
            </a:pPr>
            <a:endParaRPr lang="en-US" dirty="0">
              <a:latin typeface="Calibri" panose="020F0502020204030204" pitchFamily="34" charset="0"/>
              <a:ea typeface="Calibri" panose="020F0502020204030204" pitchFamily="34" charset="0"/>
              <a:cs typeface="Calibri" panose="020F0502020204030204" pitchFamily="34" charset="0"/>
            </a:endParaRPr>
          </a:p>
          <a:p>
            <a:pPr marL="0" indent="0">
              <a:spcBef>
                <a:spcPts val="0"/>
              </a:spcBef>
              <a:buNone/>
            </a:pPr>
            <a:r>
              <a:rPr lang="en-US" dirty="0">
                <a:latin typeface="Calibri" panose="020F0502020204030204" pitchFamily="34" charset="0"/>
                <a:ea typeface="Calibri" panose="020F0502020204030204" pitchFamily="34" charset="0"/>
                <a:cs typeface="Calibri" panose="020F0502020204030204" pitchFamily="34" charset="0"/>
              </a:rPr>
              <a:t>	</a:t>
            </a:r>
            <a:r>
              <a:rPr lang="en-US" i="1" dirty="0">
                <a:latin typeface="Calibri" panose="020F0502020204030204" pitchFamily="34" charset="0"/>
                <a:ea typeface="Calibri" panose="020F0502020204030204" pitchFamily="34" charset="0"/>
                <a:cs typeface="Calibri" panose="020F0502020204030204" pitchFamily="34" charset="0"/>
              </a:rPr>
              <a:t>a)	incidental contact while making a play on the pass</a:t>
            </a:r>
          </a:p>
          <a:p>
            <a:pPr marL="0" indent="0">
              <a:spcBef>
                <a:spcPts val="0"/>
              </a:spcBef>
              <a:buNone/>
            </a:pPr>
            <a:r>
              <a:rPr lang="en-US" i="1" dirty="0">
                <a:latin typeface="Calibri" panose="020F0502020204030204" pitchFamily="34" charset="0"/>
                <a:ea typeface="Calibri" panose="020F0502020204030204" pitchFamily="34" charset="0"/>
                <a:cs typeface="Calibri" panose="020F0502020204030204" pitchFamily="34" charset="0"/>
              </a:rPr>
              <a:t>	b)	contact initiated with open hands</a:t>
            </a:r>
          </a:p>
          <a:p>
            <a:pPr marL="0" indent="0">
              <a:spcBef>
                <a:spcPts val="0"/>
              </a:spcBef>
              <a:spcAft>
                <a:spcPts val="1200"/>
              </a:spcAft>
              <a:buNone/>
            </a:pPr>
            <a:r>
              <a:rPr lang="en-US" i="1" dirty="0">
                <a:latin typeface="Calibri" panose="020F0502020204030204" pitchFamily="34" charset="0"/>
                <a:ea typeface="Calibri" panose="020F0502020204030204" pitchFamily="34" charset="0"/>
                <a:cs typeface="Calibri" panose="020F0502020204030204" pitchFamily="34" charset="0"/>
              </a:rPr>
              <a:t>	c)	an attempted tackle with wrapping arms around the receiver </a:t>
            </a:r>
          </a:p>
          <a:p>
            <a:pPr marL="0" indent="0">
              <a:spcBef>
                <a:spcPts val="0"/>
              </a:spcBef>
              <a:buNone/>
            </a:pPr>
            <a:endParaRPr lang="en-US" dirty="0">
              <a:latin typeface="Calibri" panose="020F0502020204030204" pitchFamily="34" charset="0"/>
              <a:ea typeface="Calibri" panose="020F0502020204030204" pitchFamily="34" charset="0"/>
              <a:cs typeface="Calibri" panose="020F0502020204030204" pitchFamily="34" charset="0"/>
            </a:endParaRPr>
          </a:p>
          <a:p>
            <a:pPr marL="0" indent="0">
              <a:spcBef>
                <a:spcPts val="0"/>
              </a:spcBef>
              <a:buNone/>
            </a:pPr>
            <a:r>
              <a:rPr lang="en-US" dirty="0">
                <a:latin typeface="Calibri" panose="020F0502020204030204" pitchFamily="34" charset="0"/>
                <a:ea typeface="Calibri" panose="020F0502020204030204" pitchFamily="34" charset="0"/>
                <a:cs typeface="Calibri" panose="020F0502020204030204" pitchFamily="34" charset="0"/>
              </a:rPr>
              <a:t>     Note that Rule 9-4-3(g) regarding the Illegal Personal Contact did not change.</a:t>
            </a:r>
          </a:p>
          <a:p>
            <a:pPr lvl="1">
              <a:spcBef>
                <a:spcPts val="0"/>
              </a:spcBef>
            </a:pPr>
            <a:endParaRPr lang="en-US" sz="1800" dirty="0"/>
          </a:p>
          <a:p>
            <a:pPr marL="0" indent="0">
              <a:buNone/>
            </a:pPr>
            <a:endParaRPr lang="en-US" dirty="0"/>
          </a:p>
        </p:txBody>
      </p:sp>
    </p:spTree>
    <p:extLst>
      <p:ext uri="{BB962C8B-B14F-4D97-AF65-F5344CB8AC3E}">
        <p14:creationId xmlns:p14="http://schemas.microsoft.com/office/powerpoint/2010/main" val="333320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a:latin typeface="Arial" panose="020B0604020202020204" pitchFamily="34" charset="0"/>
                <a:cs typeface="Arial" panose="020B0604020202020204" pitchFamily="34" charset="0"/>
              </a:rPr>
              <a:t>THE 3 NOTABLE CHANGES WORTH DISCUSSION</a:t>
            </a:r>
          </a:p>
        </p:txBody>
      </p:sp>
      <p:sp>
        <p:nvSpPr>
          <p:cNvPr id="14" name="Content Placeholder 13"/>
          <p:cNvSpPr>
            <a:spLocks noGrp="1"/>
          </p:cNvSpPr>
          <p:nvPr>
            <p:ph idx="1"/>
          </p:nvPr>
        </p:nvSpPr>
        <p:spPr/>
        <p:txBody>
          <a:bodyPr>
            <a:normAutofit/>
          </a:bodyPr>
          <a:lstStyle/>
          <a:p>
            <a:pPr>
              <a:spcBef>
                <a:spcPts val="0"/>
              </a:spcBef>
              <a:spcAft>
                <a:spcPts val="2400"/>
              </a:spcAft>
            </a:pPr>
            <a:r>
              <a:rPr lang="en-US" dirty="0">
                <a:latin typeface="Calibri" panose="020F0502020204030204" pitchFamily="34" charset="0"/>
                <a:ea typeface="Calibri" panose="020F0502020204030204" pitchFamily="34" charset="0"/>
                <a:cs typeface="Calibri" panose="020F0502020204030204" pitchFamily="34" charset="0"/>
              </a:rPr>
              <a:t>The </a:t>
            </a:r>
            <a:r>
              <a:rPr lang="en-US" b="1" u="sng" dirty="0">
                <a:latin typeface="Calibri" panose="020F0502020204030204" pitchFamily="34" charset="0"/>
                <a:ea typeface="Calibri" panose="020F0502020204030204" pitchFamily="34" charset="0"/>
                <a:cs typeface="Calibri" panose="020F0502020204030204" pitchFamily="34" charset="0"/>
              </a:rPr>
              <a:t>third notable change</a:t>
            </a:r>
            <a:r>
              <a:rPr lang="en-US" dirty="0">
                <a:latin typeface="Calibri" panose="020F0502020204030204" pitchFamily="34" charset="0"/>
                <a:ea typeface="Calibri" panose="020F0502020204030204" pitchFamily="34" charset="0"/>
                <a:cs typeface="Calibri" panose="020F0502020204030204" pitchFamily="34" charset="0"/>
              </a:rPr>
              <a:t> modifies the new Rule 7-5-2 Exception-2 added last year regarding an exception to an intentional grounding foul provided certain criteria are met.</a:t>
            </a:r>
          </a:p>
          <a:p>
            <a:pPr marL="0" indent="0">
              <a:spcBef>
                <a:spcPts val="0"/>
              </a:spcBef>
              <a:buNone/>
            </a:pPr>
            <a:r>
              <a:rPr lang="en-US" dirty="0">
                <a:latin typeface="Calibri" panose="020F0502020204030204" pitchFamily="34" charset="0"/>
                <a:ea typeface="Calibri" panose="020F0502020204030204" pitchFamily="34" charset="0"/>
                <a:cs typeface="Calibri" panose="020F0502020204030204" pitchFamily="34" charset="0"/>
              </a:rPr>
              <a:t>     This new language adds an additional criterion that must be met for the exception to apply.</a:t>
            </a:r>
          </a:p>
          <a:p>
            <a:pPr marL="0" indent="0">
              <a:spcBef>
                <a:spcPts val="0"/>
              </a:spcBef>
              <a:buNone/>
            </a:pPr>
            <a:endParaRPr lang="en-US" dirty="0">
              <a:latin typeface="Calibri" panose="020F0502020204030204" pitchFamily="34" charset="0"/>
              <a:ea typeface="Calibri" panose="020F0502020204030204" pitchFamily="34" charset="0"/>
              <a:cs typeface="Calibri" panose="020F0502020204030204" pitchFamily="34" charset="0"/>
            </a:endParaRPr>
          </a:p>
          <a:p>
            <a:pPr marL="0" indent="0">
              <a:spcBef>
                <a:spcPts val="0"/>
              </a:spcBef>
              <a:buNone/>
            </a:pPr>
            <a:r>
              <a:rPr lang="en-US" dirty="0">
                <a:latin typeface="Calibri" panose="020F0502020204030204" pitchFamily="34" charset="0"/>
                <a:ea typeface="Calibri" panose="020F0502020204030204" pitchFamily="34" charset="0"/>
                <a:cs typeface="Calibri" panose="020F0502020204030204" pitchFamily="34" charset="0"/>
              </a:rPr>
              <a:t>     The new language provides that </a:t>
            </a:r>
            <a:r>
              <a:rPr lang="en-US" i="1" dirty="0">
                <a:latin typeface="Calibri" panose="020F0502020204030204" pitchFamily="34" charset="0"/>
                <a:ea typeface="Calibri" panose="020F0502020204030204" pitchFamily="34" charset="0"/>
                <a:cs typeface="Calibri" panose="020F0502020204030204" pitchFamily="34" charset="0"/>
              </a:rPr>
              <a:t>only the original player that received the snap is afforded this</a:t>
            </a:r>
          </a:p>
          <a:p>
            <a:pPr marL="0" indent="0">
              <a:spcBef>
                <a:spcPts val="0"/>
              </a:spcBef>
              <a:buNone/>
            </a:pPr>
            <a:r>
              <a:rPr lang="en-US" i="1" dirty="0">
                <a:latin typeface="Calibri" panose="020F0502020204030204" pitchFamily="34" charset="0"/>
                <a:ea typeface="Calibri" panose="020F0502020204030204" pitchFamily="34" charset="0"/>
                <a:cs typeface="Calibri" panose="020F0502020204030204" pitchFamily="34" charset="0"/>
              </a:rPr>
              <a:t>     protection</a:t>
            </a:r>
            <a:r>
              <a:rPr lang="en-US" dirty="0">
                <a:latin typeface="Calibri" panose="020F0502020204030204" pitchFamily="34" charset="0"/>
                <a:ea typeface="Calibri" panose="020F0502020204030204" pitchFamily="34" charset="0"/>
                <a:cs typeface="Calibri" panose="020F0502020204030204" pitchFamily="34" charset="0"/>
              </a:rPr>
              <a:t> against an intentional grounding foul. </a:t>
            </a:r>
            <a:endParaRPr lang="en-US" dirty="0"/>
          </a:p>
        </p:txBody>
      </p:sp>
    </p:spTree>
    <p:extLst>
      <p:ext uri="{BB962C8B-B14F-4D97-AF65-F5344CB8AC3E}">
        <p14:creationId xmlns:p14="http://schemas.microsoft.com/office/powerpoint/2010/main" val="953691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a:latin typeface="Arial" panose="020B0604020202020204" pitchFamily="34" charset="0"/>
                <a:cs typeface="Arial" panose="020B0604020202020204" pitchFamily="34" charset="0"/>
              </a:rPr>
              <a:t>THE 2 MINOR CHANGES WORTH MENTIONING</a:t>
            </a:r>
          </a:p>
        </p:txBody>
      </p:sp>
      <p:sp>
        <p:nvSpPr>
          <p:cNvPr id="14" name="Content Placeholder 13"/>
          <p:cNvSpPr>
            <a:spLocks noGrp="1"/>
          </p:cNvSpPr>
          <p:nvPr>
            <p:ph idx="1"/>
          </p:nvPr>
        </p:nvSpPr>
        <p:spPr/>
        <p:txBody>
          <a:bodyPr/>
          <a:lstStyle/>
          <a:p>
            <a:pPr>
              <a:spcBef>
                <a:spcPts val="0"/>
              </a:spcBef>
              <a:spcAft>
                <a:spcPts val="2400"/>
              </a:spcAft>
            </a:pPr>
            <a:r>
              <a:rPr lang="en-US" dirty="0">
                <a:latin typeface="Calibri" panose="020F0502020204030204" pitchFamily="34" charset="0"/>
                <a:ea typeface="Calibri" panose="020F0502020204030204" pitchFamily="34" charset="0"/>
                <a:cs typeface="Calibri" panose="020F0502020204030204" pitchFamily="34" charset="0"/>
              </a:rPr>
              <a:t>The </a:t>
            </a:r>
            <a:r>
              <a:rPr lang="en-US" b="1" u="sng" dirty="0">
                <a:latin typeface="Calibri" panose="020F0502020204030204" pitchFamily="34" charset="0"/>
                <a:ea typeface="Calibri" panose="020F0502020204030204" pitchFamily="34" charset="0"/>
                <a:cs typeface="Calibri" panose="020F0502020204030204" pitchFamily="34" charset="0"/>
              </a:rPr>
              <a:t>first minor change</a:t>
            </a:r>
            <a:r>
              <a:rPr lang="en-US" dirty="0">
                <a:latin typeface="Calibri" panose="020F0502020204030204" pitchFamily="34" charset="0"/>
                <a:ea typeface="Calibri" panose="020F0502020204030204" pitchFamily="34" charset="0"/>
                <a:cs typeface="Calibri" panose="020F0502020204030204" pitchFamily="34" charset="0"/>
              </a:rPr>
              <a:t> involves Rule 1-5-3a(5a) which covers player towels.  Essentially, all of the criterion remain intact regarding towel requirements, however, while the color of each towel still needs to be solid not every player has to have the same color towel.</a:t>
            </a:r>
          </a:p>
          <a:p>
            <a:pPr>
              <a:spcBef>
                <a:spcPts val="0"/>
              </a:spcBef>
              <a:spcAft>
                <a:spcPts val="2400"/>
              </a:spcAft>
            </a:pPr>
            <a:r>
              <a:rPr lang="en-US" dirty="0">
                <a:latin typeface="Calibri" panose="020F0502020204030204" pitchFamily="34" charset="0"/>
                <a:ea typeface="Calibri" panose="020F0502020204030204" pitchFamily="34" charset="0"/>
                <a:cs typeface="Calibri" panose="020F0502020204030204" pitchFamily="34" charset="0"/>
              </a:rPr>
              <a:t>The </a:t>
            </a:r>
            <a:r>
              <a:rPr lang="en-US" b="1" u="sng" dirty="0">
                <a:latin typeface="Calibri" panose="020F0502020204030204" pitchFamily="34" charset="0"/>
                <a:ea typeface="Calibri" panose="020F0502020204030204" pitchFamily="34" charset="0"/>
                <a:cs typeface="Calibri" panose="020F0502020204030204" pitchFamily="34" charset="0"/>
              </a:rPr>
              <a:t>second minor change</a:t>
            </a:r>
            <a:r>
              <a:rPr lang="en-US" dirty="0">
                <a:latin typeface="Calibri" panose="020F0502020204030204" pitchFamily="34" charset="0"/>
                <a:ea typeface="Calibri" panose="020F0502020204030204" pitchFamily="34" charset="0"/>
                <a:cs typeface="Calibri" panose="020F0502020204030204" pitchFamily="34" charset="0"/>
              </a:rPr>
              <a:t> involves Rule 2-29-1 regarding a player being out of bounds.  New language has been added that once a player is out of bounds, that player remains out of bounds until returning to the field of play with any body part touching in the field of play and no body part still in contact with out of bounds.</a:t>
            </a:r>
          </a:p>
          <a:p>
            <a:pPr marL="0" indent="0">
              <a:spcBef>
                <a:spcPts val="0"/>
              </a:spcBef>
              <a:buNone/>
            </a:pPr>
            <a:r>
              <a:rPr lang="en-US" dirty="0">
                <a:latin typeface="Calibri" panose="020F0502020204030204" pitchFamily="34" charset="0"/>
                <a:ea typeface="Calibri" panose="020F0502020204030204" pitchFamily="34" charset="0"/>
                <a:cs typeface="Calibri" panose="020F0502020204030204" pitchFamily="34" charset="0"/>
              </a:rPr>
              <a:t>    Note that Rules 9-6-1 and 9-6-2 regarding illegal participation do not change as a result of this</a:t>
            </a:r>
          </a:p>
          <a:p>
            <a:pPr marL="0" indent="0">
              <a:spcBef>
                <a:spcPts val="0"/>
              </a:spcBef>
              <a:spcAft>
                <a:spcPts val="2400"/>
              </a:spcAft>
              <a:buNone/>
            </a:pPr>
            <a:r>
              <a:rPr lang="en-US" dirty="0">
                <a:latin typeface="Calibri" panose="020F0502020204030204" pitchFamily="34" charset="0"/>
                <a:ea typeface="Calibri" panose="020F0502020204030204" pitchFamily="34" charset="0"/>
                <a:cs typeface="Calibri" panose="020F0502020204030204" pitchFamily="34" charset="0"/>
              </a:rPr>
              <a:t>    modification to 2-29-1.</a:t>
            </a:r>
          </a:p>
          <a:p>
            <a:pPr marL="0" indent="0">
              <a:spcBef>
                <a:spcPts val="0"/>
              </a:spcBef>
              <a:buNone/>
            </a:pPr>
            <a:r>
              <a:rPr lang="en-US" dirty="0">
                <a:latin typeface="Calibri" panose="020F0502020204030204" pitchFamily="34" charset="0"/>
                <a:ea typeface="Calibri" panose="020F0502020204030204" pitchFamily="34" charset="0"/>
                <a:cs typeface="Calibri" panose="020F0502020204030204" pitchFamily="34" charset="0"/>
              </a:rPr>
              <a:t>    </a:t>
            </a:r>
            <a:endParaRPr lang="en-US" sz="1800" dirty="0"/>
          </a:p>
          <a:p>
            <a:pPr marL="0" indent="0">
              <a:buNone/>
            </a:pPr>
            <a:endParaRPr lang="en-US" dirty="0"/>
          </a:p>
        </p:txBody>
      </p:sp>
    </p:spTree>
    <p:extLst>
      <p:ext uri="{BB962C8B-B14F-4D97-AF65-F5344CB8AC3E}">
        <p14:creationId xmlns:p14="http://schemas.microsoft.com/office/powerpoint/2010/main" val="2715193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Academic Literature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TF03431380.potx" id="{B573BD99-E105-4D2A-964B-B901A176567A}" vid="{B1D363B9-18DE-4874-9E2B-FD69B5C6548D}"/>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CDDBB83-77C1-4099-A0AA-289882E745E2}">
  <ds:schemaRefs>
    <ds:schemaRef ds:uri="http://purl.org/dc/elements/1.1/"/>
    <ds:schemaRef ds:uri="http://schemas.microsoft.com/office/2006/metadata/properties"/>
    <ds:schemaRef ds:uri="4873beb7-5857-4685-be1f-d57550cc96cc"/>
    <ds:schemaRef ds:uri="http://schemas.openxmlformats.org/package/2006/metadata/core-properties"/>
    <ds:schemaRef ds:uri="http://purl.org/dc/term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3.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Academic presentation, pinstripe and ribbon design (widescreen)</Template>
  <TotalTime>196</TotalTime>
  <Words>781</Words>
  <Application>Microsoft Office PowerPoint</Application>
  <PresentationFormat>Widescreen</PresentationFormat>
  <Paragraphs>55</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Euphemia</vt:lpstr>
      <vt:lpstr>Plantagenet Cherokee</vt:lpstr>
      <vt:lpstr>Wingdings</vt:lpstr>
      <vt:lpstr>Academic Literature 16x9</vt:lpstr>
      <vt:lpstr>2023 nfhs New rule changes</vt:lpstr>
      <vt:lpstr>NEW NFHS RULE CHANGES FOR 2023 SEASON</vt:lpstr>
      <vt:lpstr>THE 3 NOTABLE CHANGES WORTH DISCUSSION</vt:lpstr>
      <vt:lpstr>FIRST NOTABLE CHANGE - EXAMPLES</vt:lpstr>
      <vt:lpstr>THE 3 NOTABLE CHANGES WORTH DISCUSSION</vt:lpstr>
      <vt:lpstr>THE 3 NOTABLE CHANGES WORTH DISCUSSION</vt:lpstr>
      <vt:lpstr>THE 2 MINOR CHANGES WORTH MENTIONING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New rule changes</dc:title>
  <dc:creator>Rikki Shaffer</dc:creator>
  <cp:lastModifiedBy>John Shaffer</cp:lastModifiedBy>
  <cp:revision>18</cp:revision>
  <dcterms:created xsi:type="dcterms:W3CDTF">2023-07-31T02:20:24Z</dcterms:created>
  <dcterms:modified xsi:type="dcterms:W3CDTF">2023-08-01T01:05:39Z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